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ed Hat Display" panose="020B0604020202020204" charset="0"/>
      <p:regular r:id="rId32"/>
      <p:bold r:id="rId33"/>
      <p:italic r:id="rId34"/>
      <p:boldItalic r:id="rId35"/>
    </p:embeddedFont>
    <p:embeddedFont>
      <p:font typeface="Red Hat Text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4465785d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4465785d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4465785d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4465785d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4465785d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4465785d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4465785d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4465785d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4465785d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4465785d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465785d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465785d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4465785d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4465785d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4465785d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4465785d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4465785d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4465785d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4465785d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4465785d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80e81739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80e81739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4465785d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4465785d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254825" y="626250"/>
            <a:ext cx="3366900" cy="389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background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5400000">
            <a:off x="260250" y="1428700"/>
            <a:ext cx="1750800" cy="22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091600" y="394860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rot="10800000">
            <a:off x="4091600" y="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40520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“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390035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”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4255350" y="418265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855300" y="3872900"/>
            <a:ext cx="7433400" cy="2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4255350" y="4717625"/>
            <a:ext cx="6333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 background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PbOLqZ_7xU4?feature=oembed" TargetMode="Externa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s.usda.gov/Publications/AgCensus/2017/Online_Resources/County_Profiles/index.php" TargetMode="External"/><Relationship Id="rId7" Type="http://schemas.openxmlformats.org/officeDocument/2006/relationships/hyperlink" Target="https://extension.tennessee.edu/publications/documents/pb1822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limatmarkningen.se/wp-content/uploads/2009/12/2009-6-chicken.pdf" TargetMode="External"/><Relationship Id="rId5" Type="http://schemas.openxmlformats.org/officeDocument/2006/relationships/hyperlink" Target="http://citeseerx.ist.psu.edu/viewdoc/summary?doi=10.1.1.543.5665" TargetMode="External"/><Relationship Id="rId4" Type="http://schemas.openxmlformats.org/officeDocument/2006/relationships/hyperlink" Target="https://plantbasednews.org/opinion/the-long-read/emissions-meat-industry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949125" y="1739200"/>
            <a:ext cx="46116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 Hackathon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COWCULATOR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1568700"/>
            <a:ext cx="2591825" cy="20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150" y="701513"/>
            <a:ext cx="4587450" cy="37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 idx="4294967295"/>
          </p:nvPr>
        </p:nvSpPr>
        <p:spPr>
          <a:xfrm>
            <a:off x="1044475" y="2255100"/>
            <a:ext cx="11007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MAP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62" name="Google Shape;162;p22"/>
          <p:cNvGrpSpPr/>
          <p:nvPr/>
        </p:nvGrpSpPr>
        <p:grpSpPr>
          <a:xfrm>
            <a:off x="581974" y="2418298"/>
            <a:ext cx="306862" cy="306901"/>
            <a:chOff x="867737" y="2725198"/>
            <a:chExt cx="365094" cy="365141"/>
          </a:xfrm>
        </p:grpSpPr>
        <p:sp>
          <p:nvSpPr>
            <p:cNvPr id="163" name="Google Shape;163;p22"/>
            <p:cNvSpPr/>
            <p:nvPr/>
          </p:nvSpPr>
          <p:spPr>
            <a:xfrm>
              <a:off x="867737" y="2725198"/>
              <a:ext cx="365094" cy="365141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1079280" y="2817917"/>
              <a:ext cx="15243" cy="14757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69650" y="2773217"/>
              <a:ext cx="138808" cy="274334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1014166" y="2773217"/>
              <a:ext cx="67511" cy="37108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1192899" y="2963868"/>
              <a:ext cx="14755" cy="27113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1072156" y="2792717"/>
              <a:ext cx="159263" cy="217746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297" y="796275"/>
            <a:ext cx="4753525" cy="35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50" y="748625"/>
            <a:ext cx="6198126" cy="36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1028975" y="832125"/>
            <a:ext cx="875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Red Hat Text"/>
                <a:ea typeface="Red Hat Text"/>
                <a:cs typeface="Red Hat Text"/>
                <a:sym typeface="Red Hat Text"/>
              </a:rPr>
              <a:t>CO2</a:t>
            </a:r>
            <a:endParaRPr sz="21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037" y="687227"/>
            <a:ext cx="6606726" cy="376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952775" y="832125"/>
            <a:ext cx="875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Red Hat Text"/>
                <a:ea typeface="Red Hat Text"/>
                <a:cs typeface="Red Hat Text"/>
                <a:sym typeface="Red Hat Text"/>
              </a:rPr>
              <a:t>CH4</a:t>
            </a:r>
            <a:endParaRPr sz="21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075" y="809825"/>
            <a:ext cx="6639774" cy="361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1028975" y="832125"/>
            <a:ext cx="875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Red Hat Text"/>
                <a:ea typeface="Red Hat Text"/>
                <a:cs typeface="Red Hat Text"/>
                <a:sym typeface="Red Hat Text"/>
              </a:rPr>
              <a:t>N20</a:t>
            </a:r>
            <a:endParaRPr sz="2100" b="1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Online Media 2" title="IBM Hackathon - Cowculator">
            <a:hlinkClick r:id="" action="ppaction://media"/>
            <a:extLst>
              <a:ext uri="{FF2B5EF4-FFF2-40B4-BE49-F238E27FC236}">
                <a16:creationId xmlns:a16="http://schemas.microsoft.com/office/drawing/2014/main" id="{D8CBC29F-A458-4337-8BA4-4AD1D8C907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07554" y="673854"/>
            <a:ext cx="4928891" cy="3696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/>
          <p:nvPr/>
        </p:nvSpPr>
        <p:spPr>
          <a:xfrm>
            <a:off x="3908625" y="1387850"/>
            <a:ext cx="3534900" cy="227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9E9E9E"/>
              </a:highlight>
            </a:endParaRPr>
          </a:p>
        </p:txBody>
      </p:sp>
      <p:sp>
        <p:nvSpPr>
          <p:cNvPr id="202" name="Google Shape;202;p2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03" name="Google Shape;203;p27"/>
          <p:cNvGrpSpPr/>
          <p:nvPr/>
        </p:nvGrpSpPr>
        <p:grpSpPr>
          <a:xfrm>
            <a:off x="3404974" y="1241129"/>
            <a:ext cx="4542205" cy="2661224"/>
            <a:chOff x="3938374" y="1241129"/>
            <a:chExt cx="4542205" cy="2661224"/>
          </a:xfrm>
        </p:grpSpPr>
        <p:sp>
          <p:nvSpPr>
            <p:cNvPr id="204" name="Google Shape;204;p27"/>
            <p:cNvSpPr/>
            <p:nvPr/>
          </p:nvSpPr>
          <p:spPr>
            <a:xfrm>
              <a:off x="43098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39383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39383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58727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27"/>
          <p:cNvSpPr txBox="1">
            <a:spLocks noGrp="1"/>
          </p:cNvSpPr>
          <p:nvPr>
            <p:ph type="body" idx="4294967295"/>
          </p:nvPr>
        </p:nvSpPr>
        <p:spPr>
          <a:xfrm>
            <a:off x="1150250" y="1387850"/>
            <a:ext cx="2562900" cy="30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USER INTERFACE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grpSp>
        <p:nvGrpSpPr>
          <p:cNvPr id="209" name="Google Shape;209;p27"/>
          <p:cNvGrpSpPr/>
          <p:nvPr/>
        </p:nvGrpSpPr>
        <p:grpSpPr>
          <a:xfrm>
            <a:off x="593504" y="2454260"/>
            <a:ext cx="248044" cy="234924"/>
            <a:chOff x="881455" y="2767984"/>
            <a:chExt cx="295115" cy="279505"/>
          </a:xfrm>
        </p:grpSpPr>
        <p:sp>
          <p:nvSpPr>
            <p:cNvPr id="210" name="Google Shape;210;p27"/>
            <p:cNvSpPr/>
            <p:nvPr/>
          </p:nvSpPr>
          <p:spPr>
            <a:xfrm>
              <a:off x="956978" y="2986756"/>
              <a:ext cx="144057" cy="60733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881455" y="2767984"/>
              <a:ext cx="295115" cy="21488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278" y="1698238"/>
            <a:ext cx="2987578" cy="17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775" y="549462"/>
            <a:ext cx="5734701" cy="40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t="1380"/>
          <a:stretch/>
        </p:blipFill>
        <p:spPr>
          <a:xfrm>
            <a:off x="1659075" y="526275"/>
            <a:ext cx="5584300" cy="41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725" y="536200"/>
            <a:ext cx="5623400" cy="40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ctrTitle" idx="4294967295"/>
          </p:nvPr>
        </p:nvSpPr>
        <p:spPr>
          <a:xfrm>
            <a:off x="964900" y="1359488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294967295"/>
          </p:nvPr>
        </p:nvSpPr>
        <p:spPr>
          <a:xfrm>
            <a:off x="964900" y="2559112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/>
              <a:t>We’re Team Cowculator from UCI Paul Merage School of Business.</a:t>
            </a:r>
            <a:endParaRPr sz="1800" b="1"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621973" y="2470113"/>
            <a:ext cx="223470" cy="203269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l="2413" r="27441"/>
          <a:stretch/>
        </p:blipFill>
        <p:spPr>
          <a:xfrm>
            <a:off x="4751425" y="988875"/>
            <a:ext cx="3797424" cy="303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Framework</a:t>
            </a:r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238" name="Google Shape;238;p31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31"/>
          <p:cNvSpPr/>
          <p:nvPr/>
        </p:nvSpPr>
        <p:spPr>
          <a:xfrm>
            <a:off x="3660018" y="152705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Enter Website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5430315" y="24267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Input Livestock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1889722" y="24267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Input Acreage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3802943" y="313380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Use formulas obtained from EPA/research 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50" name="Google Shape;250;p31"/>
          <p:cNvCxnSpPr>
            <a:stCxn id="246" idx="2"/>
            <a:endCxn id="247" idx="0"/>
          </p:cNvCxnSpPr>
          <p:nvPr/>
        </p:nvCxnSpPr>
        <p:spPr>
          <a:xfrm rot="-5400000" flipH="1">
            <a:off x="5085618" y="13130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31"/>
          <p:cNvCxnSpPr>
            <a:stCxn id="248" idx="0"/>
            <a:endCxn id="246" idx="2"/>
          </p:cNvCxnSpPr>
          <p:nvPr/>
        </p:nvCxnSpPr>
        <p:spPr>
          <a:xfrm rot="-5400000">
            <a:off x="3315322" y="13130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252;p31"/>
          <p:cNvCxnSpPr>
            <a:stCxn id="248" idx="2"/>
            <a:endCxn id="249" idx="0"/>
          </p:cNvCxnSpPr>
          <p:nvPr/>
        </p:nvCxnSpPr>
        <p:spPr>
          <a:xfrm rot="-5400000" flipH="1">
            <a:off x="3483022" y="2045001"/>
            <a:ext cx="264600" cy="19131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31"/>
          <p:cNvCxnSpPr>
            <a:stCxn id="247" idx="2"/>
            <a:endCxn id="254" idx="0"/>
          </p:cNvCxnSpPr>
          <p:nvPr/>
        </p:nvCxnSpPr>
        <p:spPr>
          <a:xfrm rot="5400000">
            <a:off x="5548215" y="2675301"/>
            <a:ext cx="457200" cy="845100"/>
          </a:xfrm>
          <a:prstGeom prst="bentConnector2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31"/>
          <p:cNvCxnSpPr/>
          <p:nvPr/>
        </p:nvCxnSpPr>
        <p:spPr>
          <a:xfrm rot="10800000" flipH="1">
            <a:off x="4049400" y="3326325"/>
            <a:ext cx="1380900" cy="61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6" name="Google Shape;256;p31"/>
          <p:cNvSpPr/>
          <p:nvPr/>
        </p:nvSpPr>
        <p:spPr>
          <a:xfrm>
            <a:off x="2511293" y="3745828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Calculate estimate of greenhouse emissions 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ctrTitle" idx="4294967295"/>
          </p:nvPr>
        </p:nvSpPr>
        <p:spPr>
          <a:xfrm>
            <a:off x="1148950" y="1991850"/>
            <a:ext cx="7398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53,655,534</a:t>
            </a:r>
            <a:r>
              <a:rPr lang="en" sz="3700"/>
              <a:t>kg</a:t>
            </a:r>
            <a:endParaRPr sz="3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Cumulative Emissions  per year accounting for all livestock</a:t>
            </a:r>
            <a:endParaRPr sz="2100"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4294967295"/>
          </p:nvPr>
        </p:nvSpPr>
        <p:spPr>
          <a:xfrm>
            <a:off x="1148950" y="1457982"/>
            <a:ext cx="7139700" cy="3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 dirty="0"/>
              <a:t>RESULTS</a:t>
            </a:r>
            <a:endParaRPr b="1"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64" name="Google Shape;264;p32"/>
          <p:cNvGrpSpPr/>
          <p:nvPr/>
        </p:nvGrpSpPr>
        <p:grpSpPr>
          <a:xfrm>
            <a:off x="608688" y="2484698"/>
            <a:ext cx="239896" cy="174104"/>
            <a:chOff x="899519" y="2804199"/>
            <a:chExt cx="285421" cy="207143"/>
          </a:xfrm>
        </p:grpSpPr>
        <p:sp>
          <p:nvSpPr>
            <p:cNvPr id="265" name="Google Shape;265;p32"/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ctrTitle" idx="4294967295"/>
          </p:nvPr>
        </p:nvSpPr>
        <p:spPr>
          <a:xfrm>
            <a:off x="1299500" y="724200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51,124,503 kg/year</a:t>
            </a:r>
            <a:endParaRPr sz="4800"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4294967295"/>
          </p:nvPr>
        </p:nvSpPr>
        <p:spPr>
          <a:xfrm>
            <a:off x="1299500" y="1487508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b="1"/>
              <a:t>CO2</a:t>
            </a:r>
            <a:endParaRPr sz="2000" b="1"/>
          </a:p>
        </p:txBody>
      </p:sp>
      <p:sp>
        <p:nvSpPr>
          <p:cNvPr id="276" name="Google Shape;276;p33"/>
          <p:cNvSpPr txBox="1">
            <a:spLocks noGrp="1"/>
          </p:cNvSpPr>
          <p:nvPr>
            <p:ph type="ctrTitle" idx="4294967295"/>
          </p:nvPr>
        </p:nvSpPr>
        <p:spPr>
          <a:xfrm>
            <a:off x="1299500" y="1934742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2,290,627 kg/year</a:t>
            </a:r>
            <a:endParaRPr sz="4800"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4294967295"/>
          </p:nvPr>
        </p:nvSpPr>
        <p:spPr>
          <a:xfrm>
            <a:off x="1299500" y="2698050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b="1"/>
              <a:t>N2O</a:t>
            </a:r>
            <a:endParaRPr sz="2000" b="1"/>
          </a:p>
        </p:txBody>
      </p:sp>
      <p:sp>
        <p:nvSpPr>
          <p:cNvPr id="278" name="Google Shape;278;p33"/>
          <p:cNvSpPr txBox="1">
            <a:spLocks noGrp="1"/>
          </p:cNvSpPr>
          <p:nvPr>
            <p:ph type="ctrTitle" idx="4294967295"/>
          </p:nvPr>
        </p:nvSpPr>
        <p:spPr>
          <a:xfrm>
            <a:off x="1333200" y="3145296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240,404 kg/year </a:t>
            </a:r>
            <a:endParaRPr sz="4800"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4294967295"/>
          </p:nvPr>
        </p:nvSpPr>
        <p:spPr>
          <a:xfrm>
            <a:off x="1333200" y="3964004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b="1"/>
              <a:t>CH4</a:t>
            </a:r>
            <a:endParaRPr sz="2000" b="1"/>
          </a:p>
        </p:txBody>
      </p:sp>
      <p:sp>
        <p:nvSpPr>
          <p:cNvPr id="280" name="Google Shape;280;p3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81" name="Google Shape;281;p33"/>
          <p:cNvGrpSpPr/>
          <p:nvPr/>
        </p:nvGrpSpPr>
        <p:grpSpPr>
          <a:xfrm>
            <a:off x="608688" y="2484698"/>
            <a:ext cx="239896" cy="174104"/>
            <a:chOff x="899519" y="2804199"/>
            <a:chExt cx="285421" cy="207143"/>
          </a:xfrm>
        </p:grpSpPr>
        <p:sp>
          <p:nvSpPr>
            <p:cNvPr id="282" name="Google Shape;282;p33"/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ctrTitle"/>
          </p:nvPr>
        </p:nvSpPr>
        <p:spPr>
          <a:xfrm>
            <a:off x="2431500" y="2237700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92" name="Google Shape;292;p34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</a:t>
            </a:r>
            <a:endParaRPr sz="9600" b="1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recommend...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If you want to target lowering :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Manage the overhealth of the livestock through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CH4 - Use corn or legumes as feed depending on region, aerate manure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CO2- Store manure in less aerated environments, decrease the total amount of livestock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/>
              <a:t>N2O - Add chemical additives into the manure that breakdown N2O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/>
              <a:t>Thanks!</a:t>
            </a:r>
            <a:endParaRPr sz="8200"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4294967295"/>
          </p:nvPr>
        </p:nvSpPr>
        <p:spPr>
          <a:xfrm>
            <a:off x="1193500" y="2406712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/>
              <a:t>Any questions?</a:t>
            </a:r>
            <a:br>
              <a:rPr lang="en" sz="2200"/>
            </a:br>
            <a:endParaRPr sz="1600" b="1"/>
          </a:p>
        </p:txBody>
      </p:sp>
      <p:pic>
        <p:nvPicPr>
          <p:cNvPr id="306" name="Google Shape;306;p36"/>
          <p:cNvPicPr preferRelativeResize="0"/>
          <p:nvPr/>
        </p:nvPicPr>
        <p:blipFill rotWithShape="1">
          <a:blip r:embed="rId3">
            <a:alphaModFix/>
          </a:blip>
          <a:srcRect l="991" t="-970" r="55323" b="970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307" name="Google Shape;307;p3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08" name="Google Shape;308;p36"/>
          <p:cNvSpPr/>
          <p:nvPr/>
        </p:nvSpPr>
        <p:spPr>
          <a:xfrm>
            <a:off x="620179" y="2485433"/>
            <a:ext cx="192298" cy="17261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/>
          </a:blip>
          <a:srcRect l="680" r="670"/>
          <a:stretch/>
        </p:blipFill>
        <p:spPr>
          <a:xfrm>
            <a:off x="892100" y="1849875"/>
            <a:ext cx="1200300" cy="121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896151" y="3172736"/>
            <a:ext cx="1200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Andrew Xiao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4">
            <a:alphaModFix/>
          </a:blip>
          <a:srcRect l="2579" r="2579"/>
          <a:stretch/>
        </p:blipFill>
        <p:spPr>
          <a:xfrm>
            <a:off x="2488119" y="1849875"/>
            <a:ext cx="1200300" cy="121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/>
        </p:nvSpPr>
        <p:spPr>
          <a:xfrm>
            <a:off x="2492170" y="3172736"/>
            <a:ext cx="1200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Sally Nguyen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5">
            <a:alphaModFix/>
          </a:blip>
          <a:srcRect l="680" r="670"/>
          <a:stretch/>
        </p:blipFill>
        <p:spPr>
          <a:xfrm>
            <a:off x="4084138" y="1849875"/>
            <a:ext cx="1200300" cy="121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4088189" y="3172736"/>
            <a:ext cx="1200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Samson Truong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6">
            <a:alphaModFix/>
          </a:blip>
          <a:srcRect t="21152" b="4181"/>
          <a:stretch/>
        </p:blipFill>
        <p:spPr>
          <a:xfrm>
            <a:off x="5680158" y="1849875"/>
            <a:ext cx="1200300" cy="121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5684209" y="3172736"/>
            <a:ext cx="1200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Han Mai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7">
            <a:alphaModFix/>
          </a:blip>
          <a:srcRect l="4660" r="4660"/>
          <a:stretch/>
        </p:blipFill>
        <p:spPr>
          <a:xfrm>
            <a:off x="7114713" y="1849875"/>
            <a:ext cx="1200300" cy="121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7114734" y="3172736"/>
            <a:ext cx="12003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Brian Kosiadi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2475275" y="23017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sz="9600" b="1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To offer a carbon footprint estimate of farms based on acres and animals. 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b="1">
                <a:solidFill>
                  <a:schemeClr val="accent1"/>
                </a:solidFill>
              </a:rPr>
              <a:t>FOCUS</a:t>
            </a:r>
            <a:r>
              <a:rPr lang="en"/>
              <a:t>: agriculture - one of the greatest contributors of greenhouse gas emissions.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b="1">
                <a:solidFill>
                  <a:schemeClr val="accent1"/>
                </a:solidFill>
              </a:rPr>
              <a:t>GOAL</a:t>
            </a:r>
            <a:r>
              <a:rPr lang="en"/>
              <a:t>: Bring awareness to farmers about their carbon footprint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b="1">
                <a:solidFill>
                  <a:schemeClr val="accent1"/>
                </a:solidFill>
              </a:rPr>
              <a:t>ACTION PLAN</a:t>
            </a:r>
            <a:r>
              <a:rPr lang="en"/>
              <a:t>: Estimate footprint per farmer and offer up recommendations for sustainability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16" name="Google Shape;116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17" name="Google Shape;117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908200" y="726850"/>
            <a:ext cx="49902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Data Wrangling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595647" y="2445424"/>
            <a:ext cx="252657" cy="252657"/>
            <a:chOff x="884004" y="2757472"/>
            <a:chExt cx="300603" cy="300604"/>
          </a:xfrm>
        </p:grpSpPr>
        <p:sp>
          <p:nvSpPr>
            <p:cNvPr id="132" name="Google Shape;132;p18"/>
            <p:cNvSpPr/>
            <p:nvPr/>
          </p:nvSpPr>
          <p:spPr>
            <a:xfrm>
              <a:off x="884004" y="2929419"/>
              <a:ext cx="128674" cy="128657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064276" y="2757472"/>
              <a:ext cx="120332" cy="120349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931046" y="2803676"/>
              <a:ext cx="207362" cy="207362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25968" y="2832001"/>
              <a:ext cx="34156" cy="34156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8"/>
          <p:cNvSpPr txBox="1"/>
          <p:nvPr/>
        </p:nvSpPr>
        <p:spPr>
          <a:xfrm>
            <a:off x="1040280" y="1433350"/>
            <a:ext cx="740268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rPr>
              <a:t>1. Gather Agricultural Data Across the US </a:t>
            </a:r>
            <a:endParaRPr sz="2400" dirty="0">
              <a:solidFill>
                <a:schemeClr val="accen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rPr>
              <a:t>2. Research Amount of Greenhouse Gases Produced by Animals</a:t>
            </a:r>
            <a:endParaRPr sz="2400" dirty="0">
              <a:solidFill>
                <a:schemeClr val="accen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rPr>
              <a:t>3. Calculate Total Amount of Emissions Based on Land Acreage and Animal Headcount</a:t>
            </a:r>
            <a:endParaRPr dirty="0">
              <a:solidFill>
                <a:schemeClr val="accen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Gathered From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1761150" y="1459975"/>
            <a:ext cx="5621700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3"/>
              </a:rPr>
              <a:t>US County Farm Data</a:t>
            </a:r>
            <a:endParaRPr sz="2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4"/>
              </a:rPr>
              <a:t>CO2 emission</a:t>
            </a:r>
            <a:endParaRPr sz="2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5"/>
              </a:rPr>
              <a:t>N2O emission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6"/>
              </a:rPr>
              <a:t>CH4 emission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Red Hat Text"/>
                <a:ea typeface="Red Hat Text"/>
                <a:cs typeface="Red Hat Text"/>
                <a:sym typeface="Red Hat Text"/>
                <a:hlinkClick r:id="rId7"/>
              </a:rPr>
              <a:t>Meat Conversion Rate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ctrTitle"/>
          </p:nvPr>
        </p:nvSpPr>
        <p:spPr>
          <a:xfrm>
            <a:off x="2431500" y="2237700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sz="9600" b="1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mandra template">
  <a:themeElements>
    <a:clrScheme name="Custom 347">
      <a:dk1>
        <a:srgbClr val="24283B"/>
      </a:dk1>
      <a:lt1>
        <a:srgbClr val="FFFFFF"/>
      </a:lt1>
      <a:dk2>
        <a:srgbClr val="80828B"/>
      </a:dk2>
      <a:lt2>
        <a:srgbClr val="EAECF0"/>
      </a:lt2>
      <a:accent1>
        <a:srgbClr val="FFCE00"/>
      </a:accent1>
      <a:accent2>
        <a:srgbClr val="FFF14C"/>
      </a:accent2>
      <a:accent3>
        <a:srgbClr val="9FE2D0"/>
      </a:accent3>
      <a:accent4>
        <a:srgbClr val="1AB6D1"/>
      </a:accent4>
      <a:accent5>
        <a:srgbClr val="0784B1"/>
      </a:accent5>
      <a:accent6>
        <a:srgbClr val="EE7673"/>
      </a:accent6>
      <a:hlink>
        <a:srgbClr val="3180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On-screen Show (16:9)</PresentationFormat>
  <Paragraphs>82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Red Hat Text</vt:lpstr>
      <vt:lpstr>Arial</vt:lpstr>
      <vt:lpstr>Calibri</vt:lpstr>
      <vt:lpstr>Red Hat Display</vt:lpstr>
      <vt:lpstr>Timandra template</vt:lpstr>
      <vt:lpstr>2021 Hackathon COWCULATOR </vt:lpstr>
      <vt:lpstr>Hello!</vt:lpstr>
      <vt:lpstr>Team Presentation</vt:lpstr>
      <vt:lpstr>Objective</vt:lpstr>
      <vt:lpstr>PowerPoint Presentation</vt:lpstr>
      <vt:lpstr>Project Summary</vt:lpstr>
      <vt:lpstr>Data Wrangling</vt:lpstr>
      <vt:lpstr>Gathered From</vt:lpstr>
      <vt:lpstr>Visualizations</vt:lpstr>
      <vt:lpstr>PowerPoint Presentation</vt:lpstr>
      <vt:lpstr>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Framework</vt:lpstr>
      <vt:lpstr>53,655,534kg Cumulative Emissions  per year accounting for all livestock</vt:lpstr>
      <vt:lpstr>51,124,503 kg/year</vt:lpstr>
      <vt:lpstr>Recommendations</vt:lpstr>
      <vt:lpstr>We recommend...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Hackathon COWCULATOR </dc:title>
  <cp:lastModifiedBy>Sally Nguyen</cp:lastModifiedBy>
  <cp:revision>1</cp:revision>
  <dcterms:modified xsi:type="dcterms:W3CDTF">2021-11-24T22:39:27Z</dcterms:modified>
</cp:coreProperties>
</file>